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2" r:id="rId6"/>
    <p:sldId id="266" r:id="rId7"/>
    <p:sldId id="264" r:id="rId8"/>
  </p:sldIdLst>
  <p:sldSz cx="6858000" cy="9906000" type="A4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674" y="6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824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5874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312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459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5139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8209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128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52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99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871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025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DFAF-F14E-4B33-BC11-32B5C62FDED8}" type="datetimeFigureOut">
              <a:rPr lang="es-UY" smtClean="0"/>
              <a:t>02/04/2020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9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094" b="9782"/>
          <a:stretch/>
        </p:blipFill>
        <p:spPr bwMode="auto">
          <a:xfrm>
            <a:off x="1" y="1"/>
            <a:ext cx="6858000" cy="99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4"/>
          <a:stretch/>
        </p:blipFill>
        <p:spPr bwMode="auto">
          <a:xfrm>
            <a:off x="1776263" y="0"/>
            <a:ext cx="3236913" cy="142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Elipse"/>
          <p:cNvSpPr/>
          <p:nvPr/>
        </p:nvSpPr>
        <p:spPr>
          <a:xfrm>
            <a:off x="836712" y="1972026"/>
            <a:ext cx="5184576" cy="6221334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2720752"/>
            <a:ext cx="3384376" cy="454918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" y="1094094"/>
            <a:ext cx="6872622" cy="515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" b="2328"/>
          <a:stretch/>
        </p:blipFill>
        <p:spPr>
          <a:xfrm>
            <a:off x="4077072" y="416496"/>
            <a:ext cx="2509030" cy="286205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615513" y="90136"/>
            <a:ext cx="160492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4800" b="1" dirty="0" smtClean="0">
                <a:latin typeface="Eras Light ITC" pitchFamily="34" charset="0"/>
              </a:rPr>
              <a:t>FMH</a:t>
            </a:r>
          </a:p>
          <a:p>
            <a:pPr algn="ctr"/>
            <a:r>
              <a:rPr lang="es-UY" sz="1400" b="1" dirty="0" smtClean="0">
                <a:latin typeface="Eras Light ITC" pitchFamily="34" charset="0"/>
              </a:rPr>
              <a:t>Equipe </a:t>
            </a:r>
            <a:r>
              <a:rPr lang="es-UY" sz="1400" b="1" dirty="0">
                <a:latin typeface="Eras Light ITC" pitchFamily="34" charset="0"/>
              </a:rPr>
              <a:t>de Pastoral </a:t>
            </a:r>
            <a:endParaRPr lang="es-UY" sz="1400" b="1" dirty="0">
              <a:latin typeface="Eras Light IT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584848"/>
            <a:ext cx="12600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4" y="5169024"/>
            <a:ext cx="143282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3584848"/>
            <a:ext cx="126264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44" y="5169024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6" y="6753201"/>
            <a:ext cx="34625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2"/>
          <a:stretch/>
        </p:blipFill>
        <p:spPr bwMode="auto">
          <a:xfrm flipV="1">
            <a:off x="1810544" y="8712968"/>
            <a:ext cx="3236913" cy="12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2173061" y="8985448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Eras Light ITC" pitchFamily="34" charset="0"/>
              </a:rPr>
              <a:t>Subsídio para </a:t>
            </a:r>
            <a:endParaRPr lang="pt-BR" sz="2400" dirty="0" smtClean="0">
              <a:latin typeface="Eras Light ITC" pitchFamily="34" charset="0"/>
            </a:endParaRPr>
          </a:p>
          <a:p>
            <a:pPr algn="ctr"/>
            <a:r>
              <a:rPr lang="pt-BR" sz="2400" b="1" dirty="0" smtClean="0">
                <a:latin typeface="Eras Light ITC" pitchFamily="34" charset="0"/>
              </a:rPr>
              <a:t>Oração </a:t>
            </a:r>
            <a:r>
              <a:rPr lang="pt-BR" sz="2400" b="1" dirty="0">
                <a:latin typeface="Eras Light ITC" pitchFamily="34" charset="0"/>
              </a:rPr>
              <a:t>em família</a:t>
            </a:r>
            <a:endParaRPr lang="es-UY" sz="2400" b="1" dirty="0">
              <a:latin typeface="Eras Light ITC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" y="1227364"/>
            <a:ext cx="4510147" cy="206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765214"/>
            <a:ext cx="5184576" cy="186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094" b="9782"/>
          <a:stretch/>
        </p:blipFill>
        <p:spPr bwMode="auto">
          <a:xfrm>
            <a:off x="1" y="1"/>
            <a:ext cx="6858000" cy="99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6305" y="209997"/>
            <a:ext cx="6480720" cy="95050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944724" y="685364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800" b="1" dirty="0">
                <a:solidFill>
                  <a:schemeClr val="accent6">
                    <a:lumMod val="50000"/>
                  </a:schemeClr>
                </a:solidFill>
                <a:latin typeface="Eras Light ITC" pitchFamily="34" charset="0"/>
              </a:rPr>
              <a:t>PREPARAÇÃO:</a:t>
            </a:r>
            <a:endParaRPr lang="es-UY" sz="2800" b="1" dirty="0">
              <a:solidFill>
                <a:schemeClr val="accent6">
                  <a:lumMod val="5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6672" y="1496616"/>
            <a:ext cx="2952328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t-BR" sz="1400" b="1" dirty="0" smtClean="0">
                <a:latin typeface="Eras Light ITC"/>
                <a:ea typeface="Calibri"/>
                <a:cs typeface="Times New Roman"/>
              </a:rPr>
              <a:t>Preparamos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em família 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“o </a:t>
            </a:r>
            <a:r>
              <a:rPr lang="pt-BR" sz="1400" b="1" dirty="0" smtClean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cantinho 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da fé e do louvor”: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mesinha,  Bíblia, vela, arco-íris com a frase “ Tudo sairá bem”. E o que mais desejarmos.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t-BR" sz="1400" b="1" dirty="0" smtClean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Símbolo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: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objeto, frase ou gesto que nos recordará o significado do dia que estamos celebrando.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t-BR" sz="1400" b="1" dirty="0" smtClean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Bíblia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: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para proclamar juntos a Palavra de Deus.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t-BR" sz="1400" b="1" dirty="0" smtClean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Trabalho 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artesanal em família,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que nos ajudará a partilhar nossos dons, a refletir juntos, a crescer na harmonia e na fé.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t-BR" sz="1400" b="1" dirty="0" smtClean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Gesto 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missionário nas redes,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para partilhar nossa fé.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pt-BR" sz="1400" b="1" dirty="0" smtClean="0">
              <a:latin typeface="Eras Light ITC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t-BR" sz="1400" b="1" dirty="0" smtClean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Oração</a:t>
            </a:r>
            <a:r>
              <a:rPr lang="pt-BR" sz="1400" b="1" dirty="0">
                <a:solidFill>
                  <a:srgbClr val="C00000"/>
                </a:solidFill>
                <a:latin typeface="Eras Light ITC"/>
                <a:ea typeface="Calibri"/>
                <a:cs typeface="Times New Roman"/>
              </a:rPr>
              <a:t>: </a:t>
            </a:r>
            <a:r>
              <a:rPr lang="pt-BR" sz="1400" b="1" dirty="0">
                <a:latin typeface="Eras Light ITC"/>
                <a:ea typeface="Calibri"/>
                <a:cs typeface="Times New Roman"/>
              </a:rPr>
              <a:t>cada dia rezaremos um trecho da oração feita pelo Papa Francisco no dia 27 de março, na Basílica de S. Pedro.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7269940"/>
            <a:ext cx="1512168" cy="2032616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19" y="1568624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99" y="2648744"/>
            <a:ext cx="1074615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50" y="3944888"/>
            <a:ext cx="126264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72" y="546900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7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961291" y="272480"/>
            <a:ext cx="29354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DOMINGO   DE   RAMOS</a:t>
            </a:r>
            <a:endParaRPr lang="es-UY" sz="1600" b="1" dirty="0"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44488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060848" y="826185"/>
            <a:ext cx="4176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i="1" dirty="0">
                <a:latin typeface="Arial Narrow" pitchFamily="34" charset="0"/>
              </a:rPr>
              <a:t>O QUE CELEBRAMOS</a:t>
            </a:r>
            <a:r>
              <a:rPr lang="es-UY" sz="1400" b="1" i="1" dirty="0" smtClean="0">
                <a:latin typeface="Arial Narrow" pitchFamily="34" charset="0"/>
              </a:rPr>
              <a:t>?</a:t>
            </a:r>
          </a:p>
          <a:p>
            <a:endParaRPr lang="es-UY" sz="500" b="1" i="1" dirty="0" smtClean="0">
              <a:latin typeface="Arial Narrow" pitchFamily="34" charset="0"/>
            </a:endParaRPr>
          </a:p>
          <a:p>
            <a:r>
              <a:rPr lang="es-UY" sz="1400" dirty="0" smtClean="0">
                <a:latin typeface="Arial Narrow" pitchFamily="34" charset="0"/>
              </a:rPr>
              <a:t>	</a:t>
            </a:r>
            <a:r>
              <a:rPr lang="pt-BR" sz="1400" dirty="0">
                <a:latin typeface="Arial Narrow" pitchFamily="34" charset="0"/>
              </a:rPr>
              <a:t>Com o domingo de Ramos se inicia a Semana Santa. Neste dia se recorda a entrada triunfal de Jesus em Jerusalém, aclamado pela multidão, dias antes de sua paixão, morte e ressurreição.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14468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40768" y="221669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Símbolo: </a:t>
            </a:r>
            <a:r>
              <a:rPr lang="pt-BR" sz="1400" dirty="0">
                <a:latin typeface="Arial Narrow" pitchFamily="34" charset="0"/>
              </a:rPr>
              <a:t>preparar, em família, um ramo verde, para colocar na janela, na varando ou na porta de casa.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93677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368152" y="297916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Texto bíblico: </a:t>
            </a:r>
            <a:r>
              <a:rPr lang="pt-BR" sz="1400" dirty="0">
                <a:latin typeface="Arial Narrow" pitchFamily="34" charset="0"/>
              </a:rPr>
              <a:t>Jesus, nosso Rei, nos diz: ”No amor, não existe medo” I </a:t>
            </a:r>
            <a:r>
              <a:rPr lang="pt-BR" sz="1400" dirty="0" err="1">
                <a:latin typeface="Arial Narrow" pitchFamily="34" charset="0"/>
              </a:rPr>
              <a:t>Jo</a:t>
            </a:r>
            <a:r>
              <a:rPr lang="pt-BR" sz="1400" dirty="0">
                <a:latin typeface="Arial Narrow" pitchFamily="34" charset="0"/>
              </a:rPr>
              <a:t> 4, 17-18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75041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368152" y="3656856"/>
            <a:ext cx="4941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Trabalho artesanal em família</a:t>
            </a:r>
            <a:r>
              <a:rPr lang="pt-BR" sz="1400" dirty="0">
                <a:latin typeface="Arial Narrow" pitchFamily="34" charset="0"/>
              </a:rPr>
              <a:t>: Numa toalha, lençol.... colocar cartõezinhos com os nomes dos membros da família, desenhar uma coroa e escrever:  Nós te amamos, Jesus, nosso Rei</a:t>
            </a:r>
            <a:r>
              <a:rPr lang="pt-BR" sz="1400" dirty="0" smtClean="0">
                <a:latin typeface="Arial Narrow" pitchFamily="34" charset="0"/>
              </a:rPr>
              <a:t>!</a:t>
            </a:r>
          </a:p>
          <a:p>
            <a:endParaRPr lang="es-UY" sz="1400" dirty="0" smtClean="0">
              <a:latin typeface="Arial Narrow" pitchFamily="34" charset="0"/>
            </a:endParaRPr>
          </a:p>
          <a:p>
            <a:r>
              <a:rPr lang="pt-BR" sz="1400" b="1" dirty="0">
                <a:latin typeface="Arial Narrow" pitchFamily="34" charset="0"/>
              </a:rPr>
              <a:t>Gesto missionário: </a:t>
            </a:r>
            <a:r>
              <a:rPr lang="pt-BR" sz="1400" dirty="0">
                <a:latin typeface="Arial Narrow" pitchFamily="34" charset="0"/>
              </a:rPr>
              <a:t>partilhar no face, ou outro meio de comunicação, a foto do cantinho da fé de nossa casa, ou de nossa família com os ramos.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509701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368152" y="5293295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400" b="1" dirty="0" err="1">
                <a:latin typeface="Arial Narrow" pitchFamily="34" charset="0"/>
              </a:rPr>
              <a:t>Oração</a:t>
            </a:r>
            <a:r>
              <a:rPr lang="es-UY" sz="1400" b="1" dirty="0">
                <a:latin typeface="Arial Narrow" pitchFamily="34" charset="0"/>
              </a:rPr>
              <a:t>: </a:t>
            </a:r>
            <a:r>
              <a:rPr lang="es-UY" sz="1400" i="1" dirty="0" err="1">
                <a:latin typeface="Arial Narrow" pitchFamily="34" charset="0"/>
              </a:rPr>
              <a:t>Resposta</a:t>
            </a:r>
            <a:r>
              <a:rPr lang="es-UY" sz="1400" i="1" dirty="0">
                <a:latin typeface="Arial Narrow" pitchFamily="34" charset="0"/>
              </a:rPr>
              <a:t>: Consola-nos, </a:t>
            </a:r>
            <a:r>
              <a:rPr lang="es-UY" sz="1400" i="1" dirty="0" err="1">
                <a:latin typeface="Arial Narrow" pitchFamily="34" charset="0"/>
              </a:rPr>
              <a:t>Senhor</a:t>
            </a:r>
            <a:r>
              <a:rPr lang="es-UY" sz="1400" i="1" dirty="0">
                <a:latin typeface="Arial Narrow" pitchFamily="34" charset="0"/>
              </a:rPr>
              <a:t>! </a:t>
            </a:r>
            <a:endParaRPr lang="es-UY" sz="1400" i="1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2696" y="5961112"/>
            <a:ext cx="54981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Senhor, olha a humanidade, tomada pelo medo e a angústia </a:t>
            </a:r>
            <a:endParaRPr lang="pt-BR" sz="1400" dirty="0" smtClean="0">
              <a:latin typeface="Arial Narrow" pitchFamily="34" charset="0"/>
            </a:endParaRP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Consola-nos, Senhor!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Olha tua Igreja, que atravessa o deserto </a:t>
            </a:r>
            <a:endParaRPr lang="pt-BR" sz="1400" dirty="0" smtClean="0">
              <a:latin typeface="Arial Narrow" pitchFamily="34" charset="0"/>
            </a:endParaRP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Consola-nos,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Olha os enfermos e moribundos, oprimidos pela solidão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Consola-nos, Senhor!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Olha os médicos e outros agentes de saúde, a todos os que estão prestando seus serviços por </a:t>
            </a:r>
            <a:r>
              <a:rPr lang="pt-BR" sz="1400" dirty="0" smtClean="0">
                <a:latin typeface="Arial Narrow" pitchFamily="34" charset="0"/>
              </a:rPr>
              <a:t>nós.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Consola-nos, Senhor!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Olha os governantes que levam a responsabilidade das decisões. </a:t>
            </a:r>
            <a:endParaRPr lang="pt-BR" sz="1400" dirty="0" smtClean="0">
              <a:latin typeface="Arial Narrow" pitchFamily="34" charset="0"/>
            </a:endParaRPr>
          </a:p>
          <a:p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Consola-nos, Senhor! </a:t>
            </a:r>
          </a:p>
        </p:txBody>
      </p:sp>
    </p:spTree>
    <p:extLst>
      <p:ext uri="{BB962C8B-B14F-4D97-AF65-F5344CB8AC3E}">
        <p14:creationId xmlns:p14="http://schemas.microsoft.com/office/powerpoint/2010/main" val="18084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39188" y="351355"/>
            <a:ext cx="5179623" cy="425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070C0"/>
                </a:solidFill>
                <a:latin typeface="Eras Light ITC"/>
                <a:ea typeface="Calibri"/>
                <a:cs typeface="Times New Roman"/>
              </a:rPr>
              <a:t>QUINTA FEIRA SANTA (DA CEIA DO SENHOR)</a:t>
            </a:r>
            <a:endParaRPr lang="es-UY" sz="1600" b="1" dirty="0">
              <a:ea typeface="Calibri"/>
              <a:cs typeface="Times New Roman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848704"/>
            <a:ext cx="143282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60848" y="863060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i="1" dirty="0">
                <a:latin typeface="Arial Narrow" pitchFamily="34" charset="0"/>
              </a:rPr>
              <a:t>O QUE CELEBRAMOS</a:t>
            </a:r>
            <a:r>
              <a:rPr lang="es-UY" sz="1400" b="1" i="1" dirty="0" smtClean="0">
                <a:latin typeface="Arial Narrow" pitchFamily="34" charset="0"/>
              </a:rPr>
              <a:t>?</a:t>
            </a:r>
          </a:p>
          <a:p>
            <a:endParaRPr lang="es-UY" sz="1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 Narrow" pitchFamily="34" charset="0"/>
              </a:rPr>
              <a:t>A </a:t>
            </a:r>
            <a:r>
              <a:rPr lang="pt-BR" sz="1400" dirty="0">
                <a:latin typeface="Arial Narrow" pitchFamily="34" charset="0"/>
              </a:rPr>
              <a:t>Última </a:t>
            </a:r>
            <a:r>
              <a:rPr lang="pt-BR" sz="1400" dirty="0" smtClean="0">
                <a:latin typeface="Arial Narrow" pitchFamily="34" charset="0"/>
              </a:rPr>
              <a:t>Ceia.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 Narrow" pitchFamily="34" charset="0"/>
              </a:rPr>
              <a:t>O lava-pés.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 Narrow" pitchFamily="34" charset="0"/>
              </a:rPr>
              <a:t>A </a:t>
            </a:r>
            <a:r>
              <a:rPr lang="pt-BR" sz="1400" dirty="0">
                <a:latin typeface="Arial Narrow" pitchFamily="34" charset="0"/>
              </a:rPr>
              <a:t>instituição da Eucaristia e do Sacerdócio.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latin typeface="Arial Narrow" pitchFamily="34" charset="0"/>
              </a:rPr>
              <a:t>A </a:t>
            </a:r>
            <a:r>
              <a:rPr lang="pt-BR" sz="1400" dirty="0">
                <a:latin typeface="Arial Narrow" pitchFamily="34" charset="0"/>
              </a:rPr>
              <a:t>oração de Jesus no Horto das Oliveiras.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68480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40768" y="2648744"/>
            <a:ext cx="4968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Símbolo: </a:t>
            </a:r>
            <a:r>
              <a:rPr lang="pt-BR" sz="1400" dirty="0">
                <a:latin typeface="Arial Narrow" pitchFamily="34" charset="0"/>
              </a:rPr>
              <a:t>colocamos, em nosso cantinho de fé e louvor; fotos ou nomes dos sacerdotes que nos batizaram, celebraram nosso casamento, nos deram a primeira comunhão e a confirmação e também de nossos amigos sacerdotes (se tivermos). Pão e uvas ou vinho. (Podem ser desenhos)</a:t>
            </a:r>
            <a:endParaRPr lang="es-UY" sz="1400" i="1" dirty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80087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68152" y="3915271"/>
            <a:ext cx="494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Texto bíblico: </a:t>
            </a:r>
            <a:r>
              <a:rPr lang="pt-BR" sz="1400" dirty="0">
                <a:latin typeface="Arial Narrow" pitchFamily="34" charset="0"/>
              </a:rPr>
              <a:t>Jesus, nosso Pão de Vida, nos convida a viver fundamentados no amor. Efésios 3, 16-17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462902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368152" y="4603993"/>
            <a:ext cx="494116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Trabalho artesanal: </a:t>
            </a:r>
            <a:r>
              <a:rPr lang="pt-BR" sz="1400" dirty="0">
                <a:latin typeface="Arial Narrow" pitchFamily="34" charset="0"/>
              </a:rPr>
              <a:t>fazemos e comemos o pão  em família (se possível). </a:t>
            </a:r>
            <a:endParaRPr lang="pt-BR" sz="1400" dirty="0" smtClean="0">
              <a:latin typeface="Arial Narrow" pitchFamily="34" charset="0"/>
            </a:endParaRPr>
          </a:p>
          <a:p>
            <a:endParaRPr lang="es-UY" sz="500" dirty="0" smtClean="0">
              <a:latin typeface="Arial Narrow" pitchFamily="34" charset="0"/>
            </a:endParaRPr>
          </a:p>
          <a:p>
            <a:r>
              <a:rPr lang="pt-BR" sz="1400" b="1" dirty="0">
                <a:latin typeface="Arial Narrow" pitchFamily="34" charset="0"/>
              </a:rPr>
              <a:t>Gesto missionário: </a:t>
            </a:r>
            <a:r>
              <a:rPr lang="pt-BR" sz="1400" dirty="0">
                <a:latin typeface="Arial Narrow" pitchFamily="34" charset="0"/>
              </a:rPr>
              <a:t>saudamos o pároco e os sacerdotes conhecidos.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552906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368152" y="5673080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Oração: </a:t>
            </a:r>
            <a:r>
              <a:rPr lang="pt-BR" sz="1400" i="1" dirty="0">
                <a:latin typeface="Arial Narrow" pitchFamily="34" charset="0"/>
              </a:rPr>
              <a:t>Resposta: Cremos em Ti, Senhor! </a:t>
            </a:r>
            <a:endParaRPr lang="es-UY" sz="1400" i="1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4704" y="6393160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Filho Unigênito do Pai, descido do Céu para nossa </a:t>
            </a:r>
            <a:r>
              <a:rPr lang="pt-BR" sz="1400" dirty="0" smtClean="0">
                <a:latin typeface="Arial Narrow" pitchFamily="34" charset="0"/>
              </a:rPr>
              <a:t>Salvação.</a:t>
            </a:r>
          </a:p>
          <a:p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Cremos em Ti,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Médico Celeste, que te inclinas sobre nossa </a:t>
            </a:r>
            <a:r>
              <a:rPr lang="pt-BR" sz="1400" dirty="0" smtClean="0">
                <a:latin typeface="Arial Narrow" pitchFamily="34" charset="0"/>
              </a:rPr>
              <a:t>miséria.</a:t>
            </a:r>
          </a:p>
          <a:p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Cremos em Ti,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Cordeiro Imolado, que te ofereces para resgatar-nos do </a:t>
            </a:r>
            <a:r>
              <a:rPr lang="pt-BR" sz="1400" dirty="0" smtClean="0">
                <a:latin typeface="Arial Narrow" pitchFamily="34" charset="0"/>
              </a:rPr>
              <a:t>mal.</a:t>
            </a:r>
          </a:p>
          <a:p>
            <a:pPr lvl="6"/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Cremos em Ti,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Bom Pastor, que dás a vida pelo rebanho que </a:t>
            </a:r>
            <a:r>
              <a:rPr lang="pt-BR" sz="1400" dirty="0" smtClean="0">
                <a:latin typeface="Arial Narrow" pitchFamily="34" charset="0"/>
              </a:rPr>
              <a:t>amas.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Cremos em Ti, Senhor!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Pão Vivo e remédio da </a:t>
            </a:r>
            <a:r>
              <a:rPr lang="pt-BR" sz="1400" dirty="0" smtClean="0">
                <a:latin typeface="Arial Narrow" pitchFamily="34" charset="0"/>
              </a:rPr>
              <a:t>Imortalidade.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Cremos em Ti, Senhor! </a:t>
            </a:r>
          </a:p>
        </p:txBody>
      </p:sp>
    </p:spTree>
    <p:extLst>
      <p:ext uri="{BB962C8B-B14F-4D97-AF65-F5344CB8AC3E}">
        <p14:creationId xmlns:p14="http://schemas.microsoft.com/office/powerpoint/2010/main" val="5791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0" y="319401"/>
            <a:ext cx="144302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253037" y="272480"/>
            <a:ext cx="2351927" cy="425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>
                <a:solidFill>
                  <a:srgbClr val="0070C0"/>
                </a:solidFill>
                <a:latin typeface="Eras Light ITC"/>
                <a:ea typeface="Calibri"/>
                <a:cs typeface="Times New Roman"/>
              </a:rPr>
              <a:t>SEXTA FEIRA SANTA</a:t>
            </a:r>
            <a:endParaRPr lang="es-UY" sz="1600" b="1" dirty="0"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60848" y="759693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i="1" dirty="0">
                <a:latin typeface="Arial Narrow" pitchFamily="34" charset="0"/>
              </a:rPr>
              <a:t>O QUE CELEBRAMOS</a:t>
            </a:r>
            <a:r>
              <a:rPr lang="es-UY" sz="1400" b="1" i="1" dirty="0" smtClean="0">
                <a:latin typeface="Arial Narrow" pitchFamily="34" charset="0"/>
              </a:rPr>
              <a:t>?</a:t>
            </a:r>
          </a:p>
          <a:p>
            <a:endParaRPr lang="es-UY" sz="1400" b="1" i="1" dirty="0" smtClean="0">
              <a:latin typeface="Arial Narrow" pitchFamily="34" charset="0"/>
            </a:endParaRPr>
          </a:p>
          <a:p>
            <a:pPr algn="just"/>
            <a:r>
              <a:rPr lang="es-UY" sz="1400" dirty="0" smtClean="0">
                <a:latin typeface="Arial Narrow" pitchFamily="34" charset="0"/>
              </a:rPr>
              <a:t>	</a:t>
            </a:r>
            <a:r>
              <a:rPr lang="pt-BR" sz="1400" dirty="0">
                <a:latin typeface="Arial Narrow" pitchFamily="34" charset="0"/>
              </a:rPr>
              <a:t>À tarde da Sexta feira Santa apresenta o drama imenso </a:t>
            </a:r>
            <a:r>
              <a:rPr lang="pt-BR" sz="1400" b="1" dirty="0">
                <a:latin typeface="Arial Narrow" pitchFamily="34" charset="0"/>
              </a:rPr>
              <a:t>da morte de Jesus, no Calvário. A cruz</a:t>
            </a:r>
            <a:r>
              <a:rPr lang="pt-BR" sz="1400" dirty="0">
                <a:latin typeface="Arial Narrow" pitchFamily="34" charset="0"/>
              </a:rPr>
              <a:t>, erguida sobre o mundo, continua em pé, como sinal de salvação e de esperança.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18075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40768" y="225276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Símbolo: </a:t>
            </a:r>
            <a:r>
              <a:rPr lang="pt-BR" sz="1400" dirty="0">
                <a:latin typeface="Arial Narrow" pitchFamily="34" charset="0"/>
              </a:rPr>
              <a:t>em nosso cantinho da fé colocamos uma cruz, ou uma imagem de Jesus.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90083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368152" y="2936776"/>
            <a:ext cx="4869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Texto bíblico: </a:t>
            </a:r>
            <a:r>
              <a:rPr lang="pt-BR" sz="1400" dirty="0">
                <a:latin typeface="Arial Narrow" pitchFamily="34" charset="0"/>
              </a:rPr>
              <a:t>Jesus, nosso salvador, nos convida a crer para ver a glória de Deus. João, 11, 40.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65685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368152" y="3660919"/>
            <a:ext cx="4941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Trabalho artesanal: </a:t>
            </a:r>
            <a:r>
              <a:rPr lang="pt-BR" sz="1400" dirty="0">
                <a:latin typeface="Arial Narrow" pitchFamily="34" charset="0"/>
              </a:rPr>
              <a:t>fazemos uma cruz com material reciclado, e escrevemos nossos problemas (nossas cruzes). Podemos mencionar nossos medos e dificuldades nesta pandemia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endParaRPr lang="es-UY" sz="800" b="1" dirty="0" smtClean="0">
              <a:latin typeface="Arial Narrow" pitchFamily="34" charset="0"/>
            </a:endParaRPr>
          </a:p>
          <a:p>
            <a:r>
              <a:rPr lang="pt-BR" sz="1400" b="1" dirty="0">
                <a:latin typeface="Arial Narrow" pitchFamily="34" charset="0"/>
              </a:rPr>
              <a:t>Gesto missionário: </a:t>
            </a:r>
            <a:r>
              <a:rPr lang="pt-BR" sz="1400" dirty="0">
                <a:latin typeface="Arial Narrow" pitchFamily="34" charset="0"/>
              </a:rPr>
              <a:t>realizar uma comunicação com alguém que está só ou enfermo...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502500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368152" y="5149279"/>
            <a:ext cx="5013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dirty="0" err="1">
                <a:latin typeface="Arial Narrow" pitchFamily="34" charset="0"/>
              </a:rPr>
              <a:t>Oração</a:t>
            </a:r>
            <a:r>
              <a:rPr lang="es-UY" sz="1400" b="1" dirty="0">
                <a:latin typeface="Arial Narrow" pitchFamily="34" charset="0"/>
              </a:rPr>
              <a:t>: </a:t>
            </a:r>
            <a:r>
              <a:rPr lang="es-UY" sz="1400" i="1" dirty="0" err="1">
                <a:latin typeface="Arial Narrow" pitchFamily="34" charset="0"/>
              </a:rPr>
              <a:t>Resposta</a:t>
            </a:r>
            <a:r>
              <a:rPr lang="es-UY" sz="1400" i="1" dirty="0">
                <a:latin typeface="Arial Narrow" pitchFamily="34" charset="0"/>
              </a:rPr>
              <a:t>: Salva-nos </a:t>
            </a:r>
            <a:r>
              <a:rPr lang="es-UY" sz="1400" i="1" dirty="0" err="1">
                <a:latin typeface="Arial Narrow" pitchFamily="34" charset="0"/>
              </a:rPr>
              <a:t>Senhor</a:t>
            </a:r>
            <a:r>
              <a:rPr lang="es-UY" sz="1400" i="1" dirty="0">
                <a:latin typeface="Arial Narrow" pitchFamily="34" charset="0"/>
              </a:rPr>
              <a:t>! </a:t>
            </a:r>
            <a:endParaRPr lang="es-UY" sz="1400" i="1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36712" y="5949493"/>
            <a:ext cx="540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De todos os males que afligem a </a:t>
            </a:r>
            <a:r>
              <a:rPr lang="pt-BR" sz="1400" dirty="0" smtClean="0">
                <a:latin typeface="Arial Narrow" pitchFamily="34" charset="0"/>
              </a:rPr>
              <a:t>humanidade.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-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Salva-nos,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Da fome, da carestia e do </a:t>
            </a:r>
            <a:r>
              <a:rPr lang="pt-BR" sz="1400" dirty="0" smtClean="0">
                <a:latin typeface="Arial Narrow" pitchFamily="34" charset="0"/>
              </a:rPr>
              <a:t>egoísmo.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Salva-nos, Senhor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Da enfermidade, da pandemia e do medo do </a:t>
            </a:r>
            <a:r>
              <a:rPr lang="pt-BR" sz="1400" dirty="0" smtClean="0">
                <a:latin typeface="Arial Narrow" pitchFamily="34" charset="0"/>
              </a:rPr>
              <a:t>irmão.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Salva-nos,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Da loucura devastadora, de interesses sem piedade e da </a:t>
            </a:r>
            <a:r>
              <a:rPr lang="pt-BR" sz="1400" dirty="0" smtClean="0">
                <a:latin typeface="Arial Narrow" pitchFamily="34" charset="0"/>
              </a:rPr>
              <a:t>violência.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Salva-nos, Senhor!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Do engano, da mala informação distorcida, da manipulação das consciências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pt-BR" sz="1400" b="1" i="1" dirty="0" smtClean="0">
                <a:solidFill>
                  <a:srgbClr val="0070C0"/>
                </a:solidFill>
                <a:latin typeface="Arial Narrow" pitchFamily="34" charset="0"/>
              </a:rPr>
              <a:t>		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Salva-nos, Senhor!</a:t>
            </a:r>
          </a:p>
        </p:txBody>
      </p:sp>
    </p:spTree>
    <p:extLst>
      <p:ext uri="{BB962C8B-B14F-4D97-AF65-F5344CB8AC3E}">
        <p14:creationId xmlns:p14="http://schemas.microsoft.com/office/powerpoint/2010/main" val="33850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93299" y="387990"/>
            <a:ext cx="2071401" cy="425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>
                <a:solidFill>
                  <a:srgbClr val="0070C0"/>
                </a:solidFill>
                <a:latin typeface="Eras Light ITC"/>
                <a:ea typeface="Calibri"/>
                <a:cs typeface="Times New Roman"/>
              </a:rPr>
              <a:t>SABADO SANTO </a:t>
            </a:r>
            <a:endParaRPr lang="es-UY" sz="1600" b="1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60848" y="820038"/>
            <a:ext cx="41764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i="1" dirty="0">
                <a:latin typeface="Arial Narrow" pitchFamily="34" charset="0"/>
              </a:rPr>
              <a:t>O QUE CELEBRAMOS</a:t>
            </a:r>
            <a:r>
              <a:rPr lang="es-UY" sz="1400" b="1" i="1" dirty="0" smtClean="0">
                <a:latin typeface="Arial Narrow" pitchFamily="34" charset="0"/>
              </a:rPr>
              <a:t>?</a:t>
            </a:r>
          </a:p>
          <a:p>
            <a:endParaRPr lang="es-UY" sz="800" b="1" i="1" dirty="0" smtClean="0">
              <a:latin typeface="Arial Narrow" pitchFamily="34" charset="0"/>
            </a:endParaRPr>
          </a:p>
          <a:p>
            <a:pPr algn="just"/>
            <a:r>
              <a:rPr lang="pt-BR" sz="1400" dirty="0">
                <a:latin typeface="Arial Narrow" pitchFamily="34" charset="0"/>
              </a:rPr>
              <a:t>O Sábado Santo é um dia de oração, na espera da </a:t>
            </a:r>
            <a:r>
              <a:rPr lang="pt-BR" sz="1400" b="1" dirty="0">
                <a:latin typeface="Arial Narrow" pitchFamily="34" charset="0"/>
              </a:rPr>
              <a:t>Ressurreição</a:t>
            </a:r>
            <a:r>
              <a:rPr lang="pt-BR" sz="1400" dirty="0">
                <a:latin typeface="Arial Narrow" pitchFamily="34" charset="0"/>
              </a:rPr>
              <a:t>. É dia de reflexão e de silêncio. É a preparação imediata para celebração da Páscoa do Senhor. Em geral, à noite, celebra-se a Missa mais solene do Ano Litúrgico, a </a:t>
            </a:r>
            <a:r>
              <a:rPr lang="pt-BR" sz="1400" b="1" dirty="0">
                <a:latin typeface="Arial Narrow" pitchFamily="34" charset="0"/>
              </a:rPr>
              <a:t>Vigília Pascal</a:t>
            </a:r>
            <a:r>
              <a:rPr lang="pt-BR" sz="1400" dirty="0">
                <a:latin typeface="Arial Narrow" pitchFamily="34" charset="0"/>
              </a:rPr>
              <a:t>. Acompanhemos esta Celebração pelos Meios de comunicação, se possível.</a:t>
            </a:r>
            <a:endParaRPr lang="es-UY" sz="1400" dirty="0" smtClean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792880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40768" y="279276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Símbolo: </a:t>
            </a:r>
            <a:r>
              <a:rPr lang="pt-BR" sz="1400" dirty="0">
                <a:latin typeface="Arial Narrow" pitchFamily="34" charset="0"/>
              </a:rPr>
              <a:t>Coloquemos: em nosso cantinho de fé, uma imagem ou santinho de Nossa Senhora.</a:t>
            </a:r>
            <a:endParaRPr lang="es-UY" sz="1400" i="1" dirty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58496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68152" y="3578521"/>
            <a:ext cx="4869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Texto bíblico: </a:t>
            </a:r>
            <a:r>
              <a:rPr lang="pt-BR" sz="1400" dirty="0">
                <a:latin typeface="Arial Narrow" pitchFamily="34" charset="0"/>
              </a:rPr>
              <a:t>Maria, Mãe, modelo e medianeira, aprendamos a dizer: “O Senhor é minha luz e salvação. A quem temerei?!” Salmo 27, 1 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430504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368152" y="4262537"/>
            <a:ext cx="49411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Trabalho artesanal: </a:t>
            </a:r>
            <a:r>
              <a:rPr lang="pt-BR" sz="1400" dirty="0">
                <a:latin typeface="Arial Narrow" pitchFamily="34" charset="0"/>
              </a:rPr>
              <a:t>Fazer algo em família para celebrar a Páscoa: por exemplo, um bolo, ovinhos de chocolate, um arranjo para colocar na porta da casa, ou um cartaz escrevendo, como os primeiros cristãos se saudavam: “O Senhor ressuscitou”. E a outra pessoa respondia: “Verdadeiramente, Ele ressuscitou”. </a:t>
            </a:r>
            <a:endParaRPr lang="pt-BR" sz="1400" dirty="0" smtClean="0">
              <a:latin typeface="Arial Narrow" pitchFamily="34" charset="0"/>
            </a:endParaRPr>
          </a:p>
          <a:p>
            <a:endParaRPr lang="es-UY" sz="800" b="1" dirty="0" smtClean="0">
              <a:latin typeface="Arial Narrow" pitchFamily="34" charset="0"/>
            </a:endParaRPr>
          </a:p>
          <a:p>
            <a:r>
              <a:rPr lang="pt-BR" sz="1400" b="1" dirty="0">
                <a:latin typeface="Arial Narrow" pitchFamily="34" charset="0"/>
              </a:rPr>
              <a:t>Gesto missionário: </a:t>
            </a:r>
            <a:r>
              <a:rPr lang="pt-BR" sz="1400" dirty="0">
                <a:latin typeface="Arial Narrow" pitchFamily="34" charset="0"/>
              </a:rPr>
              <a:t>Enviar uma mensagem cristã de Páscoa às pessoas da família, aos amigos...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601395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368152" y="6115461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Oração: </a:t>
            </a:r>
            <a:r>
              <a:rPr lang="pt-BR" sz="1400" i="1" dirty="0">
                <a:latin typeface="Arial Narrow" pitchFamily="34" charset="0"/>
              </a:rPr>
              <a:t>Resposta: Abre- nos à Esperança! </a:t>
            </a:r>
            <a:endParaRPr lang="es-UY" sz="1400" i="1" dirty="0">
              <a:latin typeface="Arial Narrow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" b="2328"/>
          <a:stretch/>
        </p:blipFill>
        <p:spPr>
          <a:xfrm>
            <a:off x="476672" y="344488"/>
            <a:ext cx="1346798" cy="153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728760" y="7026131"/>
            <a:ext cx="543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Se o pecado nos oprime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Abre- nos à Esperança!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Se o rancor está em nossos corações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Abre- nos à Esperança!</a:t>
            </a:r>
            <a:r>
              <a:rPr lang="pt-BR" sz="1400" dirty="0">
                <a:latin typeface="Arial Narrow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Se a dor nos visita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Abre- nos à Esperança!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Se a indiferença nos fere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Abre- nos à Esperança!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latin typeface="Arial Narrow" pitchFamily="34" charset="0"/>
              </a:rPr>
              <a:t>Se a morte nos apavora </a:t>
            </a:r>
            <a:r>
              <a:rPr lang="pt-BR" sz="1400" b="1" i="1" dirty="0">
                <a:solidFill>
                  <a:srgbClr val="0070C0"/>
                </a:solidFill>
                <a:latin typeface="Arial Narrow" pitchFamily="34" charset="0"/>
              </a:rPr>
              <a:t>- Abre- nos à Esperança!</a:t>
            </a:r>
            <a:r>
              <a:rPr lang="pt-BR" sz="1400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0" y="319401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035030" y="272480"/>
            <a:ext cx="2787943" cy="425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>
                <a:solidFill>
                  <a:srgbClr val="0070C0"/>
                </a:solidFill>
                <a:latin typeface="Eras Light ITC"/>
                <a:ea typeface="Calibri"/>
                <a:cs typeface="Times New Roman"/>
              </a:rPr>
              <a:t>DOMINGO DE PÁSCOA</a:t>
            </a:r>
            <a:endParaRPr lang="es-UY" sz="1600" b="1" dirty="0"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60848" y="704528"/>
            <a:ext cx="41764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i="1" dirty="0">
                <a:latin typeface="Arial Narrow" pitchFamily="34" charset="0"/>
              </a:rPr>
              <a:t>O QUE CELEBRAMOS</a:t>
            </a:r>
            <a:r>
              <a:rPr lang="es-UY" sz="1400" b="1" i="1" dirty="0" smtClean="0">
                <a:latin typeface="Arial Narrow" pitchFamily="34" charset="0"/>
              </a:rPr>
              <a:t>?</a:t>
            </a:r>
          </a:p>
          <a:p>
            <a:endParaRPr lang="es-UY" sz="800" b="1" i="1" dirty="0" smtClean="0">
              <a:latin typeface="Arial Narrow" pitchFamily="34" charset="0"/>
            </a:endParaRPr>
          </a:p>
          <a:p>
            <a:pPr algn="just"/>
            <a:r>
              <a:rPr lang="es-UY" sz="1400" dirty="0" smtClean="0">
                <a:latin typeface="Arial Narrow" pitchFamily="34" charset="0"/>
              </a:rPr>
              <a:t>	</a:t>
            </a:r>
            <a:r>
              <a:rPr lang="pt-BR" sz="1400" dirty="0">
                <a:latin typeface="Arial Narrow" pitchFamily="34" charset="0"/>
              </a:rPr>
              <a:t>O Domingo de Páscoa é a festa mais importante para todos os católicos, já que com a Ressurreição de Jesus nossa fé adquire sentido. Cristo triunfou sobre a morte e com isso nos abriu as portas do céu. Na Missa de todos os domingos recordamos, de uma maneira especial, esta grande alegria.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50472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40768" y="26289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dirty="0">
                <a:latin typeface="Arial Narrow" pitchFamily="34" charset="0"/>
              </a:rPr>
              <a:t>Símbolo: Vela </a:t>
            </a:r>
            <a:r>
              <a:rPr lang="es-UY" sz="1400" b="1" dirty="0" err="1">
                <a:latin typeface="Arial Narrow" pitchFamily="34" charset="0"/>
              </a:rPr>
              <a:t>acesa</a:t>
            </a:r>
            <a:r>
              <a:rPr lang="es-UY" sz="1400" b="1" dirty="0">
                <a:latin typeface="Arial Narrow" pitchFamily="34" charset="0"/>
              </a:rPr>
              <a:t>. 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22480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368152" y="3267199"/>
            <a:ext cx="4869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Texto bíblico: </a:t>
            </a:r>
            <a:r>
              <a:rPr lang="pt-BR" sz="1400" dirty="0">
                <a:latin typeface="Arial Narrow" pitchFamily="34" charset="0"/>
              </a:rPr>
              <a:t>Jesus, nossa Ressurreição e Vida, nos diz que nada poderá separar-nos de seu amor. </a:t>
            </a:r>
            <a:r>
              <a:rPr lang="pt-BR" sz="1400" dirty="0" err="1">
                <a:latin typeface="Arial Narrow" pitchFamily="34" charset="0"/>
              </a:rPr>
              <a:t>Rm</a:t>
            </a:r>
            <a:r>
              <a:rPr lang="pt-BR" sz="1400" dirty="0">
                <a:latin typeface="Arial Narrow" pitchFamily="34" charset="0"/>
              </a:rPr>
              <a:t> 8, 38-39 </a:t>
            </a:r>
            <a:endParaRPr lang="es-UY" sz="1400" dirty="0" smtClean="0">
              <a:latin typeface="Arial Narrow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408902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368152" y="4143489"/>
            <a:ext cx="4941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Narrow" pitchFamily="34" charset="0"/>
              </a:rPr>
              <a:t>Trabalho artesanal: </a:t>
            </a:r>
            <a:r>
              <a:rPr lang="pt-BR" sz="1400" dirty="0">
                <a:latin typeface="Arial Narrow" pitchFamily="34" charset="0"/>
              </a:rPr>
              <a:t>decorar juntos una vela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endParaRPr lang="es-UY" sz="1400" b="1" dirty="0" smtClean="0">
              <a:latin typeface="Arial Narrow" pitchFamily="34" charset="0"/>
            </a:endParaRPr>
          </a:p>
          <a:p>
            <a:r>
              <a:rPr lang="pt-BR" sz="1400" b="1" dirty="0">
                <a:latin typeface="Arial Narrow" pitchFamily="34" charset="0"/>
              </a:rPr>
              <a:t>Gesto missionário: </a:t>
            </a:r>
            <a:r>
              <a:rPr lang="pt-BR" sz="1400" dirty="0">
                <a:latin typeface="Arial Narrow" pitchFamily="34" charset="0"/>
              </a:rPr>
              <a:t>gravar um canto de Páscoa e postar em nosso face, se pudermos. Por exemplo: “Já ressuscitou, aleluia, Cristo Jesus, ei-lo vivo entre nós!” 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5385048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368152" y="5601072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400" b="1" dirty="0" err="1">
                <a:latin typeface="Arial Narrow" pitchFamily="34" charset="0"/>
              </a:rPr>
              <a:t>Oração</a:t>
            </a:r>
            <a:r>
              <a:rPr lang="es-UY" sz="1400" b="1" dirty="0">
                <a:latin typeface="Arial Narrow" pitchFamily="34" charset="0"/>
              </a:rPr>
              <a:t>: </a:t>
            </a:r>
            <a:endParaRPr lang="es-UY" sz="1400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8" y="6609184"/>
            <a:ext cx="1467544" cy="18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6752" y="6022082"/>
            <a:ext cx="550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 Narrow" pitchFamily="34" charset="0"/>
              </a:rPr>
              <a:t>Ó </a:t>
            </a:r>
            <a:r>
              <a:rPr lang="pt-BR" sz="1400" dirty="0">
                <a:latin typeface="Arial Narrow" pitchFamily="34" charset="0"/>
              </a:rPr>
              <a:t>Cristo, Ressuscitado, da morte vencedor, por tua Páscoa uniste o céu à terra.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Por ti, Ressuscitado, os filhos da luz nascem para a vida eterna.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De ti recebemos a vida que possuis em plenitude, 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pois nossa morte foi redimida pela tua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e em tua ressurreição nossa vida ressurge e se ilumina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pPr algn="just"/>
            <a:endParaRPr lang="pt-BR" sz="1400" dirty="0">
              <a:latin typeface="Arial Narrow" pitchFamily="34" charset="0"/>
            </a:endParaRPr>
          </a:p>
          <a:p>
            <a:pPr algn="just"/>
            <a:r>
              <a:rPr lang="pt-BR" sz="1400" dirty="0">
                <a:latin typeface="Arial Narrow" pitchFamily="34" charset="0"/>
              </a:rPr>
              <a:t>Permite que, sob teu constante olhar, 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sejamos renovados por atitudes de ressurreição 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e alcancemos graça, paz, saúde e felicidade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pPr algn="just"/>
            <a:endParaRPr lang="pt-BR" sz="1400" dirty="0">
              <a:latin typeface="Arial Narrow" pitchFamily="34" charset="0"/>
            </a:endParaRPr>
          </a:p>
          <a:p>
            <a:pPr algn="just"/>
            <a:r>
              <a:rPr lang="pt-BR" sz="1400" dirty="0">
                <a:latin typeface="Arial Narrow" pitchFamily="34" charset="0"/>
              </a:rPr>
              <a:t>Nosso mundo seja inundado por tua graça e misericórdia, </a:t>
            </a:r>
          </a:p>
          <a:p>
            <a:pPr algn="just"/>
            <a:r>
              <a:rPr lang="pt-BR" sz="1400" dirty="0">
                <a:latin typeface="Arial Narrow" pitchFamily="34" charset="0"/>
              </a:rPr>
              <a:t>em especial neste momento de dor e enfermidade</a:t>
            </a:r>
            <a:r>
              <a:rPr lang="pt-BR" sz="1400" dirty="0" smtClean="0">
                <a:latin typeface="Arial Narrow" pitchFamily="34" charset="0"/>
              </a:rPr>
              <a:t>.</a:t>
            </a:r>
          </a:p>
          <a:p>
            <a:pPr algn="just"/>
            <a:endParaRPr lang="pt-BR" sz="1400" dirty="0">
              <a:latin typeface="Arial Narrow" pitchFamily="34" charset="0"/>
            </a:endParaRPr>
          </a:p>
          <a:p>
            <a:pPr algn="just"/>
            <a:r>
              <a:rPr lang="pt-BR" sz="1400" dirty="0">
                <a:latin typeface="Arial Narrow" pitchFamily="34" charset="0"/>
              </a:rPr>
              <a:t>Conforta todos os que necessitam de tua ajuda e ensina-nos a ser solidários.</a:t>
            </a:r>
          </a:p>
          <a:p>
            <a:pPr algn="ctr"/>
            <a:r>
              <a:rPr lang="pt-BR" sz="1400" dirty="0" smtClean="0"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1400" dirty="0">
                <a:latin typeface="Arial Narrow" pitchFamily="34" charset="0"/>
              </a:rPr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44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1003</Words>
  <Application>Microsoft Office PowerPoint</Application>
  <PresentationFormat>A4 (210 x 297 mm)</PresentationFormat>
  <Paragraphs>140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Cavallero Mateu</dc:creator>
  <cp:lastModifiedBy>Cavallero Mateu</cp:lastModifiedBy>
  <cp:revision>33</cp:revision>
  <dcterms:created xsi:type="dcterms:W3CDTF">2020-04-01T15:24:16Z</dcterms:created>
  <dcterms:modified xsi:type="dcterms:W3CDTF">2020-04-02T17:39:02Z</dcterms:modified>
</cp:coreProperties>
</file>